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8" r:id="rId2"/>
    <p:sldMasterId id="2147483732" r:id="rId3"/>
    <p:sldMasterId id="2147483744" r:id="rId4"/>
    <p:sldMasterId id="2147483792" r:id="rId5"/>
  </p:sldMasterIdLst>
  <p:notesMasterIdLst>
    <p:notesMasterId r:id="rId28"/>
  </p:notesMasterIdLst>
  <p:sldIdLst>
    <p:sldId id="256" r:id="rId6"/>
    <p:sldId id="337" r:id="rId7"/>
    <p:sldId id="330" r:id="rId8"/>
    <p:sldId id="320" r:id="rId9"/>
    <p:sldId id="272" r:id="rId10"/>
    <p:sldId id="334" r:id="rId11"/>
    <p:sldId id="338" r:id="rId12"/>
    <p:sldId id="273" r:id="rId13"/>
    <p:sldId id="327" r:id="rId14"/>
    <p:sldId id="301" r:id="rId15"/>
    <p:sldId id="339" r:id="rId16"/>
    <p:sldId id="340" r:id="rId17"/>
    <p:sldId id="328" r:id="rId18"/>
    <p:sldId id="305" r:id="rId19"/>
    <p:sldId id="279" r:id="rId20"/>
    <p:sldId id="342" r:id="rId21"/>
    <p:sldId id="307" r:id="rId22"/>
    <p:sldId id="324" r:id="rId23"/>
    <p:sldId id="271" r:id="rId24"/>
    <p:sldId id="284" r:id="rId25"/>
    <p:sldId id="333" r:id="rId26"/>
    <p:sldId id="31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000000"/>
    <a:srgbClr val="FFCCCC"/>
    <a:srgbClr val="0D0D0D"/>
    <a:srgbClr val="404040"/>
    <a:srgbClr val="7F7F7F"/>
    <a:srgbClr val="7F3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9" autoAdjust="0"/>
    <p:restoredTop sz="86331" autoAdjust="0"/>
  </p:normalViewPr>
  <p:slideViewPr>
    <p:cSldViewPr>
      <p:cViewPr>
        <p:scale>
          <a:sx n="75" d="100"/>
          <a:sy n="75" d="100"/>
        </p:scale>
        <p:origin x="-16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92"/>
    </p:cViewPr>
  </p:sorterViewPr>
  <p:notesViewPr>
    <p:cSldViewPr>
      <p:cViewPr varScale="1">
        <p:scale>
          <a:sx n="67" d="100"/>
          <a:sy n="67" d="100"/>
        </p:scale>
        <p:origin x="-32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36D1D-6B28-4F20-A674-883EA8220D8C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C29BD-ECBB-4378-9DF3-B5BC4D0B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80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7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18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4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02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6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9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50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6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2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1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2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9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20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7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8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3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57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54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07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27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6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36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93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62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8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66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00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066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01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7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4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13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95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494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93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68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764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499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9013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537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246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13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959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4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41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450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93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9684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76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499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57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715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42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710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24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40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659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397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527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734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22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4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6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4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84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96975"/>
            <a:ext cx="9144000" cy="1470025"/>
          </a:xfrm>
        </p:spPr>
        <p:txBody>
          <a:bodyPr>
            <a:normAutofit/>
          </a:bodyPr>
          <a:lstStyle/>
          <a:p>
            <a:r>
              <a:rPr lang="en-US" sz="3800" dirty="0" smtClean="0"/>
              <a:t>Ultra-Low Power Gesture Recognition System</a:t>
            </a:r>
            <a:endParaRPr lang="en-US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7600"/>
            <a:ext cx="7848600" cy="838200"/>
          </a:xfrm>
        </p:spPr>
        <p:txBody>
          <a:bodyPr/>
          <a:lstStyle/>
          <a:p>
            <a:r>
              <a:rPr lang="en-US" dirty="0" smtClean="0"/>
              <a:t>Bryce Kellogg, </a:t>
            </a:r>
            <a:r>
              <a:rPr lang="en-US" dirty="0" err="1" smtClean="0"/>
              <a:t>Vamsi</a:t>
            </a:r>
            <a:r>
              <a:rPr lang="en-US" dirty="0" smtClean="0"/>
              <a:t> Talla, </a:t>
            </a:r>
            <a:r>
              <a:rPr lang="en-US" dirty="0" err="1" smtClean="0"/>
              <a:t>Shyam</a:t>
            </a:r>
            <a:r>
              <a:rPr lang="en-US" dirty="0" smtClean="0"/>
              <a:t> </a:t>
            </a:r>
            <a:r>
              <a:rPr lang="en-US" dirty="0" err="1" smtClean="0"/>
              <a:t>Gollakota</a:t>
            </a:r>
            <a:endParaRPr lang="en-US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979" y="5638800"/>
            <a:ext cx="2718021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" y="5562600"/>
            <a:ext cx="1303211" cy="123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5791200"/>
            <a:ext cx="2962275" cy="71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9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Solution: Ambient Backscatter Receiver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3553" y="2047875"/>
            <a:ext cx="7504622" cy="2981325"/>
            <a:chOff x="783553" y="2047875"/>
            <a:chExt cx="7504622" cy="29813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6" b="-1"/>
            <a:stretch/>
          </p:blipFill>
          <p:spPr>
            <a:xfrm>
              <a:off x="783553" y="2047875"/>
              <a:ext cx="7369847" cy="298132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019800" y="3352800"/>
              <a:ext cx="2133600" cy="106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89" t="57746" b="18046"/>
            <a:stretch/>
          </p:blipFill>
          <p:spPr>
            <a:xfrm>
              <a:off x="6172200" y="2798207"/>
              <a:ext cx="2115975" cy="30448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388814" y="1229380"/>
            <a:ext cx="462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Uses only passive components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84630" y="3076872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Amplitude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76" y="5465207"/>
            <a:ext cx="8714124" cy="783193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2D050"/>
                </a:solidFill>
              </a:rPr>
              <a:t>Zero </a:t>
            </a:r>
            <a:r>
              <a:rPr lang="en-US" sz="4000" dirty="0" smtClean="0">
                <a:solidFill>
                  <a:schemeClr val="bg1"/>
                </a:solidFill>
              </a:rPr>
              <a:t>power consumption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 Hardware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7315200" cy="48768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5247" y="28444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RF Energy Harvester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753" y="1066800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Antenna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94015" y="5181600"/>
            <a:ext cx="193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Digital Logic</a:t>
            </a:r>
          </a:p>
          <a:p>
            <a:pPr algn="ctr"/>
            <a:r>
              <a:rPr lang="en-US" sz="2800" dirty="0" smtClean="0"/>
              <a:t>(MSP430)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191000" y="185362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40 µW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362200" y="52180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Wireless</a:t>
            </a:r>
          </a:p>
          <a:p>
            <a:pPr algn="ctr"/>
            <a:r>
              <a:rPr lang="en-US" sz="2800" dirty="0" smtClean="0"/>
              <a:t>Receiver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045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 Hardware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7315200" cy="4876800"/>
          </a:xfrm>
          <a:prstGeom prst="rect">
            <a:avLst/>
          </a:prstGeom>
          <a:blipFill dpi="0" rotWithShape="1">
            <a:blip r:embed="rId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5247" y="28444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RF Energy Harvester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753" y="1066800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4015" y="5181600"/>
            <a:ext cx="193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Digital Logic</a:t>
            </a:r>
          </a:p>
          <a:p>
            <a:pPr algn="ctr"/>
            <a:r>
              <a:rPr lang="en-US" sz="2800" dirty="0" smtClean="0"/>
              <a:t>(MSP430)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52180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Wireless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Receiver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185362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40 µW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66148" y="4953000"/>
            <a:ext cx="2387252" cy="152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Challenge: Designing Low-Power Classifier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2209800"/>
            <a:ext cx="8458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receiver only provides </a:t>
            </a:r>
            <a:r>
              <a:rPr lang="en-US" sz="3200" dirty="0">
                <a:solidFill>
                  <a:srgbClr val="92D050"/>
                </a:solidFill>
              </a:rPr>
              <a:t>amplitude</a:t>
            </a: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	- </a:t>
            </a:r>
            <a:r>
              <a:rPr lang="en-US" sz="3200" dirty="0">
                <a:solidFill>
                  <a:schemeClr val="bg1"/>
                </a:solidFill>
              </a:rPr>
              <a:t>Prior solutions use phase (Doppler, </a:t>
            </a:r>
            <a:r>
              <a:rPr lang="en-US" sz="3200" dirty="0" err="1">
                <a:solidFill>
                  <a:schemeClr val="bg1"/>
                </a:solidFill>
              </a:rPr>
              <a:t>AoA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Can’t run </a:t>
            </a:r>
            <a:r>
              <a:rPr lang="en-US" sz="3200" dirty="0" smtClean="0">
                <a:solidFill>
                  <a:srgbClr val="92D050"/>
                </a:solidFill>
              </a:rPr>
              <a:t>computationally intensive </a:t>
            </a:r>
            <a:r>
              <a:rPr lang="en-US" sz="3200" dirty="0" smtClean="0">
                <a:solidFill>
                  <a:schemeClr val="bg1"/>
                </a:solidFill>
              </a:rPr>
              <a:t>operations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	- No machine learning or even multiplication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7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Solution: </a:t>
            </a:r>
            <a:r>
              <a:rPr lang="en-US" dirty="0" smtClean="0">
                <a:solidFill>
                  <a:schemeClr val="bg1"/>
                </a:solidFill>
              </a:rPr>
              <a:t>Amplitude </a:t>
            </a:r>
            <a:r>
              <a:rPr lang="en-US" dirty="0">
                <a:solidFill>
                  <a:schemeClr val="bg1"/>
                </a:solidFill>
              </a:rPr>
              <a:t>Library of </a:t>
            </a:r>
            <a:r>
              <a:rPr lang="en-US" dirty="0" smtClean="0">
                <a:solidFill>
                  <a:schemeClr val="bg1"/>
                </a:solidFill>
              </a:rPr>
              <a:t>Gestures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4" t="11435"/>
          <a:stretch/>
        </p:blipFill>
        <p:spPr bwMode="auto">
          <a:xfrm rot="10800000" flipV="1">
            <a:off x="7086601" y="1343290"/>
            <a:ext cx="1064226" cy="223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0" b="98008" l="2299" r="97318">
                        <a14:foregroundMark x1="73180" y1="68127" x2="73180" y2="68127"/>
                        <a14:foregroundMark x1="75862" y1="57769" x2="75862" y2="57769"/>
                        <a14:foregroundMark x1="83908" y1="52590" x2="83908" y2="52590"/>
                        <a14:foregroundMark x1="62835" y1="61355" x2="62835" y2="61355"/>
                        <a14:foregroundMark x1="51341" y1="79283" x2="51341" y2="79283"/>
                        <a14:foregroundMark x1="32567" y1="78486" x2="32567" y2="78486"/>
                        <a14:foregroundMark x1="23755" y1="70120" x2="23755" y2="70120"/>
                        <a14:foregroundMark x1="47510" y1="57769" x2="47510" y2="57769"/>
                        <a14:foregroundMark x1="62835" y1="49004" x2="62835" y2="49004"/>
                        <a14:foregroundMark x1="68582" y1="88845" x2="68582" y2="88845"/>
                        <a14:foregroundMark x1="75096" y1="40637" x2="75096" y2="40637"/>
                        <a14:foregroundMark x1="13410" y1="48207" x2="13410" y2="48207"/>
                        <a14:foregroundMark x1="26437" y1="30677" x2="26437" y2="30677"/>
                        <a14:foregroundMark x1="35249" y1="12749" x2="35249" y2="12749"/>
                        <a14:foregroundMark x1="79693" y1="16335" x2="79693" y2="16335"/>
                        <a14:foregroundMark x1="51341" y1="44223" x2="51341" y2="44223"/>
                        <a14:backgroundMark x1="23755" y1="48207" x2="23755" y2="48207"/>
                        <a14:backgroundMark x1="35632" y1="33865" x2="35632" y2="33865"/>
                        <a14:backgroundMark x1="44444" y1="29880" x2="44444" y2="29880"/>
                        <a14:backgroundMark x1="44828" y1="35458" x2="44828" y2="35458"/>
                        <a14:backgroundMark x1="54023" y1="25896" x2="54023" y2="25896"/>
                        <a14:backgroundMark x1="62069" y1="27092" x2="62069" y2="27092"/>
                        <a14:backgroundMark x1="73180" y1="19522" x2="73180" y2="19522"/>
                        <a14:backgroundMark x1="80460" y1="40239" x2="80460" y2="40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0" y="1497334"/>
            <a:ext cx="1929389" cy="1855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209500" y="4781501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Amplitude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638800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88236" y="5842576"/>
            <a:ext cx="9906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r="11139"/>
          <a:stretch/>
        </p:blipFill>
        <p:spPr>
          <a:xfrm>
            <a:off x="628711" y="3951479"/>
            <a:ext cx="7565617" cy="166823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5210" y="4419600"/>
            <a:ext cx="0" cy="1200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5210" y="5619712"/>
            <a:ext cx="76091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67199" y="3483827"/>
            <a:ext cx="3962401" cy="2083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9124" y="3457575"/>
            <a:ext cx="3648075" cy="2083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837118" y="4076700"/>
            <a:ext cx="778636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3951479"/>
            <a:ext cx="626236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6600" y="1229380"/>
            <a:ext cx="251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Push versus Pull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096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0.54723 0.0020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6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723 0.00209 L 0.00556 0.0020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 animBg="1"/>
      <p:bldP spid="11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98" y="1020580"/>
            <a:ext cx="3021194" cy="4923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Generalizing to Multiple Gestures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36820"/>
            <a:ext cx="3276600" cy="4907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990511"/>
            <a:ext cx="9144000" cy="715089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Uses only </a:t>
            </a:r>
            <a:r>
              <a:rPr lang="en-US" sz="3600" dirty="0" smtClean="0">
                <a:solidFill>
                  <a:srgbClr val="92D050"/>
                </a:solidFill>
              </a:rPr>
              <a:t>add, shift, </a:t>
            </a:r>
            <a:r>
              <a:rPr lang="en-US" sz="3600" dirty="0" smtClean="0">
                <a:solidFill>
                  <a:schemeClr val="bg1"/>
                </a:solidFill>
              </a:rPr>
              <a:t>and </a:t>
            </a:r>
            <a:r>
              <a:rPr lang="en-US" sz="3600" dirty="0" smtClean="0">
                <a:solidFill>
                  <a:srgbClr val="92D050"/>
                </a:solidFill>
              </a:rPr>
              <a:t>compare</a:t>
            </a:r>
            <a:r>
              <a:rPr lang="en-US" sz="3600" dirty="0" smtClean="0">
                <a:solidFill>
                  <a:schemeClr val="bg1"/>
                </a:solidFill>
              </a:rPr>
              <a:t> operations</a:t>
            </a:r>
            <a:endParaRPr 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8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 Hardware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7315200" cy="4876800"/>
          </a:xfrm>
          <a:prstGeom prst="rect">
            <a:avLst/>
          </a:prstGeom>
          <a:blipFill dpi="0" rotWithShape="1">
            <a:blip r:embed="rId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5247" y="28444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RF Energy Harvester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753" y="1066800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4015" y="5065693"/>
            <a:ext cx="193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Digital Logic</a:t>
            </a:r>
          </a:p>
          <a:p>
            <a:pPr algn="ctr"/>
            <a:r>
              <a:rPr lang="en-US" sz="2800" dirty="0" smtClean="0"/>
              <a:t>(MSP430)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52180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Wireless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Receiver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185362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40 µW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66148" y="4953000"/>
            <a:ext cx="2387252" cy="152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63669" y="5892225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1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</a:t>
            </a:r>
            <a:r>
              <a:rPr lang="en-US" sz="3200" dirty="0" err="1" smtClean="0">
                <a:solidFill>
                  <a:srgbClr val="FF0000"/>
                </a:solidFill>
              </a:rPr>
              <a:t>W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1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5" r="27034"/>
          <a:stretch/>
        </p:blipFill>
        <p:spPr>
          <a:xfrm>
            <a:off x="0" y="1905000"/>
            <a:ext cx="91440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Solution: Optimize </a:t>
            </a:r>
            <a:r>
              <a:rPr lang="en-US" dirty="0" err="1" smtClean="0">
                <a:solidFill>
                  <a:schemeClr val="bg1"/>
                </a:solidFill>
              </a:rPr>
              <a:t>AllSee’s</a:t>
            </a:r>
            <a:r>
              <a:rPr lang="en-US" dirty="0" smtClean="0">
                <a:solidFill>
                  <a:schemeClr val="bg1"/>
                </a:solidFill>
              </a:rPr>
              <a:t> Workflow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5334000"/>
            <a:ext cx="8915400" cy="171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28600" y="4495800"/>
            <a:ext cx="0" cy="10033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6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50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55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605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653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070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374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79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9845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893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594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898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03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085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133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118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422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727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0325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3373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642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946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251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5565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8613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1661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4709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8775700" y="4495800"/>
            <a:ext cx="0" cy="10096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248150" y="5086350"/>
            <a:ext cx="0" cy="4191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85775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16255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46735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77215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07695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424607" y="5105400"/>
            <a:ext cx="0" cy="400050"/>
          </a:xfrm>
          <a:prstGeom prst="line">
            <a:avLst/>
          </a:prstGeom>
          <a:ln w="133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219200" y="1295400"/>
            <a:ext cx="9144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Sleep</a:t>
            </a:r>
            <a:endParaRPr lang="en-US" sz="2400" b="1" dirty="0"/>
          </a:p>
        </p:txBody>
      </p:sp>
      <p:sp>
        <p:nvSpPr>
          <p:cNvPr id="104" name="Rectangle 103"/>
          <p:cNvSpPr/>
          <p:nvPr/>
        </p:nvSpPr>
        <p:spPr>
          <a:xfrm>
            <a:off x="2438400" y="1295400"/>
            <a:ext cx="14351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Sampling</a:t>
            </a:r>
            <a:endParaRPr lang="en-US" sz="2400" b="1" dirty="0"/>
          </a:p>
        </p:txBody>
      </p:sp>
      <p:sp>
        <p:nvSpPr>
          <p:cNvPr id="105" name="Rectangle 104"/>
          <p:cNvSpPr/>
          <p:nvPr/>
        </p:nvSpPr>
        <p:spPr>
          <a:xfrm>
            <a:off x="4191000" y="1295400"/>
            <a:ext cx="1536700" cy="533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Detection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129606" y="5867400"/>
            <a:ext cx="14606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92D050"/>
                </a:solidFill>
              </a:rPr>
              <a:t>200 Hz</a:t>
            </a:r>
            <a:endParaRPr lang="en-US" sz="3600" dirty="0">
              <a:solidFill>
                <a:srgbClr val="92D05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943600" y="1295400"/>
            <a:ext cx="19431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Classification</a:t>
            </a:r>
            <a:endParaRPr lang="en-US" sz="2400" b="1" dirty="0"/>
          </a:p>
        </p:txBody>
      </p:sp>
      <p:sp>
        <p:nvSpPr>
          <p:cNvPr id="107" name="Rectangle 106"/>
          <p:cNvSpPr/>
          <p:nvPr/>
        </p:nvSpPr>
        <p:spPr>
          <a:xfrm>
            <a:off x="0" y="2854882"/>
            <a:ext cx="3289300" cy="3541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/>
          <p:cNvCxnSpPr/>
          <p:nvPr/>
        </p:nvCxnSpPr>
        <p:spPr>
          <a:xfrm>
            <a:off x="4546600" y="5105400"/>
            <a:ext cx="0" cy="40005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6925130" y="2931081"/>
            <a:ext cx="2218870" cy="3012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203950" y="3388281"/>
            <a:ext cx="742950" cy="3012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3948111" y="5105400"/>
            <a:ext cx="0" cy="4191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43311" y="5105400"/>
            <a:ext cx="0" cy="4191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338511" y="5105400"/>
            <a:ext cx="0" cy="4191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016250" y="1934389"/>
            <a:ext cx="3187700" cy="3933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01276" y="5181600"/>
            <a:ext cx="8714124" cy="1464231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System power consumption: </a:t>
            </a:r>
            <a:r>
              <a:rPr lang="en-US" sz="4000" dirty="0">
                <a:solidFill>
                  <a:srgbClr val="92D050"/>
                </a:solidFill>
              </a:rPr>
              <a:t>30 µW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Response Time: </a:t>
            </a:r>
            <a:r>
              <a:rPr lang="en-US" sz="4000" dirty="0" smtClean="0">
                <a:solidFill>
                  <a:srgbClr val="92D050"/>
                </a:solidFill>
              </a:rPr>
              <a:t>80 µs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1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4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7" grpId="0" animBg="1"/>
      <p:bldP spid="109" grpId="0" animBg="1"/>
      <p:bldP spid="110" grpId="0" animBg="1"/>
      <p:bldP spid="108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prstClr val="white"/>
                </a:solidFill>
              </a:rPr>
              <a:t>Evaluation</a:t>
            </a:r>
            <a:endParaRPr lang="en-US" sz="6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35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Classification Accuracy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4419600" cy="2666999"/>
          </a:xfrm>
          <a:prstGeom prst="roundRect">
            <a:avLst>
              <a:gd name="adj" fmla="val 935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 Participants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8</a:t>
            </a:r>
            <a:r>
              <a:rPr lang="en-US" dirty="0" smtClean="0">
                <a:solidFill>
                  <a:schemeClr val="bg1"/>
                </a:solidFill>
              </a:rPr>
              <a:t> Gestures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2D050"/>
                </a:solidFill>
              </a:rPr>
              <a:t>20</a:t>
            </a:r>
            <a:r>
              <a:rPr lang="en-US" dirty="0" smtClean="0">
                <a:solidFill>
                  <a:schemeClr val="bg1"/>
                </a:solidFill>
              </a:rPr>
              <a:t> Repetitions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Total </a:t>
            </a:r>
            <a:r>
              <a:rPr lang="en-US" dirty="0" smtClean="0">
                <a:solidFill>
                  <a:srgbClr val="92D050"/>
                </a:solidFill>
              </a:rPr>
              <a:t>800</a:t>
            </a:r>
            <a:r>
              <a:rPr lang="en-US" dirty="0" smtClean="0">
                <a:solidFill>
                  <a:schemeClr val="bg1"/>
                </a:solidFill>
              </a:rPr>
              <a:t> Gestures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3200400"/>
            <a:ext cx="342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06" y="1219200"/>
            <a:ext cx="3021194" cy="51054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4572001"/>
            <a:ext cx="4419600" cy="1295399"/>
          </a:xfrm>
          <a:prstGeom prst="roundRect">
            <a:avLst>
              <a:gd name="adj" fmla="val 935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92D050"/>
                </a:solidFill>
              </a:rPr>
              <a:t>0.25% </a:t>
            </a:r>
            <a:r>
              <a:rPr lang="en-US" dirty="0" smtClean="0">
                <a:solidFill>
                  <a:schemeClr val="bg1"/>
                </a:solidFill>
              </a:rPr>
              <a:t>not detected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92D050"/>
                </a:solidFill>
              </a:rPr>
              <a:t>94% </a:t>
            </a:r>
            <a:r>
              <a:rPr lang="en-US" dirty="0" smtClean="0">
                <a:solidFill>
                  <a:schemeClr val="bg1"/>
                </a:solidFill>
              </a:rPr>
              <a:t>correctly classified</a:t>
            </a:r>
          </a:p>
        </p:txBody>
      </p:sp>
    </p:spTree>
    <p:extLst>
      <p:ext uri="{BB962C8B-B14F-4D97-AF65-F5344CB8AC3E}">
        <p14:creationId xmlns:p14="http://schemas.microsoft.com/office/powerpoint/2010/main" val="16255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Beyond Mouse and Keyboard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43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429005"/>
            <a:ext cx="4571993" cy="3200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429005"/>
            <a:ext cx="4571993" cy="32003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429005"/>
            <a:ext cx="4571993" cy="3200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" y="1371600"/>
            <a:ext cx="4191000" cy="1736646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Measured over </a:t>
            </a:r>
            <a:r>
              <a:rPr lang="en-US" sz="3200" dirty="0" smtClean="0">
                <a:solidFill>
                  <a:srgbClr val="92D050"/>
                </a:solidFill>
              </a:rPr>
              <a:t>24 hours</a:t>
            </a:r>
            <a:r>
              <a:rPr lang="en-US" sz="3200" dirty="0" smtClean="0">
                <a:solidFill>
                  <a:schemeClr val="bg1"/>
                </a:solidFill>
              </a:rPr>
              <a:t> while </a:t>
            </a:r>
            <a:r>
              <a:rPr lang="en-US" sz="3200" dirty="0" smtClean="0">
                <a:solidFill>
                  <a:srgbClr val="92D050"/>
                </a:solidFill>
              </a:rPr>
              <a:t>12 people</a:t>
            </a:r>
            <a:r>
              <a:rPr lang="en-US" sz="3200" dirty="0" smtClean="0">
                <a:solidFill>
                  <a:schemeClr val="bg1"/>
                </a:solidFill>
              </a:rPr>
              <a:t> share the workspace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0"/>
            <a:ext cx="9143999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False Positives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200" y="3886200"/>
            <a:ext cx="4191000" cy="646986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11.1</a:t>
            </a:r>
            <a:r>
              <a:rPr lang="en-US" sz="3200" dirty="0" smtClean="0">
                <a:solidFill>
                  <a:schemeClr val="bg1"/>
                </a:solidFill>
              </a:rPr>
              <a:t> per hour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00" y="5068014"/>
            <a:ext cx="4191000" cy="646986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Start:</a:t>
            </a:r>
            <a:r>
              <a:rPr lang="en-US" sz="3200" dirty="0" smtClean="0">
                <a:solidFill>
                  <a:srgbClr val="92D050"/>
                </a:solidFill>
              </a:rPr>
              <a:t> 0.083</a:t>
            </a:r>
            <a:r>
              <a:rPr lang="en-US" sz="3200" dirty="0" smtClean="0">
                <a:solidFill>
                  <a:schemeClr val="bg1"/>
                </a:solidFill>
              </a:rPr>
              <a:t> per hour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5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Through the Pocket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3124200"/>
            <a:ext cx="3429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1295400" y="5715000"/>
            <a:ext cx="6400800" cy="838199"/>
          </a:xfrm>
          <a:prstGeom prst="roundRect">
            <a:avLst>
              <a:gd name="adj" fmla="val 935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 smtClean="0">
                <a:solidFill>
                  <a:srgbClr val="92D050"/>
                </a:solidFill>
              </a:rPr>
              <a:t>90% </a:t>
            </a:r>
            <a:r>
              <a:rPr lang="en-US" sz="4000" dirty="0" smtClean="0">
                <a:solidFill>
                  <a:schemeClr val="bg1"/>
                </a:solidFill>
              </a:rPr>
              <a:t>correctly classified</a:t>
            </a:r>
          </a:p>
        </p:txBody>
      </p:sp>
      <p:pic>
        <p:nvPicPr>
          <p:cNvPr id="1026" name="Picture 2" descr="C:\Users\kellogg\papers\nsdi\figures\phon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02127" y="1003071"/>
            <a:ext cx="4267202" cy="485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0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474893"/>
            <a:ext cx="9144000" cy="1077218"/>
          </a:xfrm>
          <a:prstGeom prst="rect">
            <a:avLst/>
          </a:prstGeom>
          <a:solidFill>
            <a:srgbClr val="0D0D0D">
              <a:alpha val="7098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First gesture system that runs </a:t>
            </a:r>
            <a:r>
              <a:rPr lang="en-US" sz="3200" dirty="0">
                <a:solidFill>
                  <a:srgbClr val="92D050"/>
                </a:solidFill>
              </a:rPr>
              <a:t>without </a:t>
            </a:r>
            <a:r>
              <a:rPr lang="en-US" sz="3200" dirty="0" smtClean="0">
                <a:solidFill>
                  <a:srgbClr val="92D050"/>
                </a:solidFill>
              </a:rPr>
              <a:t>batteries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Leverages</a:t>
            </a:r>
            <a:r>
              <a:rPr lang="en-US" sz="3200" dirty="0" smtClean="0">
                <a:solidFill>
                  <a:srgbClr val="92D050"/>
                </a:solidFill>
              </a:rPr>
              <a:t> ambient</a:t>
            </a:r>
            <a:r>
              <a:rPr lang="en-US" sz="3200" dirty="0" smtClean="0">
                <a:solidFill>
                  <a:schemeClr val="bg1"/>
                </a:solidFill>
              </a:rPr>
              <a:t> TV and RFID signals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800600"/>
            <a:ext cx="9144000" cy="584775"/>
          </a:xfrm>
          <a:prstGeom prst="rect">
            <a:avLst/>
          </a:prstGeom>
          <a:solidFill>
            <a:srgbClr val="0D0D0D">
              <a:alpha val="7098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 – 4 </a:t>
            </a:r>
            <a:r>
              <a:rPr lang="en-US" sz="3200" dirty="0">
                <a:solidFill>
                  <a:srgbClr val="92D050"/>
                </a:solidFill>
              </a:rPr>
              <a:t>orders of magnitude </a:t>
            </a:r>
            <a:r>
              <a:rPr lang="en-US" sz="3200" dirty="0">
                <a:solidFill>
                  <a:schemeClr val="bg1"/>
                </a:solidFill>
              </a:rPr>
              <a:t>less power</a:t>
            </a:r>
          </a:p>
        </p:txBody>
      </p:sp>
    </p:spTree>
    <p:extLst>
      <p:ext uri="{BB962C8B-B14F-4D97-AF65-F5344CB8AC3E}">
        <p14:creationId xmlns:p14="http://schemas.microsoft.com/office/powerpoint/2010/main" val="17639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58605" y="914400"/>
            <a:ext cx="6594175" cy="4864270"/>
            <a:chOff x="4953000" y="2971800"/>
            <a:chExt cx="4038600" cy="34478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54" r="28311" b="3981"/>
            <a:stretch/>
          </p:blipFill>
          <p:spPr>
            <a:xfrm>
              <a:off x="4953000" y="2971800"/>
              <a:ext cx="3886200" cy="344780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534400" y="4038600"/>
              <a:ext cx="4572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New Forms of Interaction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upload.wikimedia.org/wikipedia/commons/6/67/Xbox-360-Kinect-Standal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3908631"/>
            <a:ext cx="3248025" cy="112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1276" y="5241369"/>
            <a:ext cx="8714124" cy="1464231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Limited to </a:t>
            </a:r>
            <a:r>
              <a:rPr lang="en-US" sz="4000" dirty="0" smtClean="0">
                <a:solidFill>
                  <a:srgbClr val="92D050"/>
                </a:solidFill>
              </a:rPr>
              <a:t>line of sight </a:t>
            </a:r>
            <a:r>
              <a:rPr lang="en-US" sz="4000" dirty="0" smtClean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en-US" sz="4000" dirty="0" smtClean="0">
                <a:solidFill>
                  <a:schemeClr val="bg1"/>
                </a:solidFill>
              </a:rPr>
              <a:t>equires </a:t>
            </a:r>
            <a:r>
              <a:rPr lang="en-US" sz="4000" dirty="0" smtClean="0">
                <a:solidFill>
                  <a:srgbClr val="92D050"/>
                </a:solidFill>
              </a:rPr>
              <a:t>significant power</a:t>
            </a:r>
            <a:endParaRPr lang="en-US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3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Our Idea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522" y="2139172"/>
            <a:ext cx="1816241" cy="1940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82" y="2558367"/>
            <a:ext cx="1605561" cy="1466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2750" y="4041373"/>
            <a:ext cx="63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TV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2540" y="4048780"/>
            <a:ext cx="158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Cellular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1535" y="4041373"/>
            <a:ext cx="1666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Wi-Fi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76" y="5105400"/>
            <a:ext cx="8714124" cy="1464231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Leverage changes in</a:t>
            </a:r>
            <a:r>
              <a:rPr lang="en-US" sz="4000" dirty="0" smtClean="0">
                <a:solidFill>
                  <a:srgbClr val="92D050"/>
                </a:solidFill>
              </a:rPr>
              <a:t> ambient signals </a:t>
            </a:r>
            <a:r>
              <a:rPr lang="en-US" sz="4000" dirty="0" smtClean="0">
                <a:solidFill>
                  <a:schemeClr val="bg1"/>
                </a:solidFill>
              </a:rPr>
              <a:t>for</a:t>
            </a:r>
            <a:r>
              <a:rPr lang="en-US" sz="4000" dirty="0" smtClean="0">
                <a:solidFill>
                  <a:srgbClr val="92D050"/>
                </a:solidFill>
              </a:rPr>
              <a:t> always on </a:t>
            </a:r>
            <a:r>
              <a:rPr lang="en-US" sz="4000" dirty="0" smtClean="0">
                <a:solidFill>
                  <a:schemeClr val="bg1"/>
                </a:solidFill>
              </a:rPr>
              <a:t>gesture recognition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l2myowndevices.com/wp-content/uploads/2011/08/broadcast-towe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6" r="15995"/>
          <a:stretch/>
        </p:blipFill>
        <p:spPr bwMode="auto">
          <a:xfrm>
            <a:off x="914400" y="1600200"/>
            <a:ext cx="130810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941493"/>
            <a:ext cx="9144000" cy="954107"/>
          </a:xfrm>
          <a:prstGeom prst="rect">
            <a:avLst/>
          </a:prstGeom>
          <a:solidFill>
            <a:srgbClr val="0D0D0D">
              <a:alpha val="70980"/>
            </a:srgb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gesture system that runs </a:t>
            </a:r>
            <a:r>
              <a:rPr lang="en-US" sz="2800" dirty="0">
                <a:solidFill>
                  <a:srgbClr val="92D050"/>
                </a:solidFill>
              </a:rPr>
              <a:t>without </a:t>
            </a:r>
            <a:r>
              <a:rPr lang="en-US" sz="2800" dirty="0" smtClean="0">
                <a:solidFill>
                  <a:srgbClr val="92D050"/>
                </a:solidFill>
              </a:rPr>
              <a:t>batteries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</a:t>
            </a:r>
            <a:r>
              <a:rPr lang="en-US" sz="2800" dirty="0" smtClean="0">
                <a:solidFill>
                  <a:schemeClr val="bg1"/>
                </a:solidFill>
              </a:rPr>
              <a:t>everages</a:t>
            </a:r>
            <a:r>
              <a:rPr lang="en-US" sz="2800" dirty="0" smtClean="0">
                <a:solidFill>
                  <a:srgbClr val="92D050"/>
                </a:solidFill>
              </a:rPr>
              <a:t> ambient </a:t>
            </a:r>
            <a:r>
              <a:rPr lang="en-US" sz="2800" dirty="0" smtClean="0">
                <a:solidFill>
                  <a:schemeClr val="bg1"/>
                </a:solidFill>
              </a:rPr>
              <a:t>TV and RFID signals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657600"/>
            <a:ext cx="9144000" cy="523220"/>
          </a:xfrm>
          <a:prstGeom prst="rect">
            <a:avLst/>
          </a:prstGeom>
          <a:solidFill>
            <a:srgbClr val="0D0D0D">
              <a:alpha val="70980"/>
            </a:srgb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 – 4 </a:t>
            </a:r>
            <a:r>
              <a:rPr lang="en-US" sz="2800" dirty="0">
                <a:solidFill>
                  <a:srgbClr val="92D050"/>
                </a:solidFill>
              </a:rPr>
              <a:t>orders of magnitude </a:t>
            </a:r>
            <a:r>
              <a:rPr lang="en-US" sz="2800" dirty="0">
                <a:solidFill>
                  <a:schemeClr val="bg1"/>
                </a:solidFill>
              </a:rPr>
              <a:t>less power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8093"/>
            <a:ext cx="9144000" cy="954107"/>
          </a:xfrm>
          <a:prstGeom prst="rect">
            <a:avLst/>
          </a:prstGeom>
          <a:solidFill>
            <a:srgbClr val="0D0D0D">
              <a:alpha val="70980"/>
            </a:srgb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Integrated with mobile phones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Works </a:t>
            </a:r>
            <a:r>
              <a:rPr lang="en-US" sz="2800" dirty="0">
                <a:solidFill>
                  <a:srgbClr val="92D050"/>
                </a:solidFill>
              </a:rPr>
              <a:t>through pockets</a:t>
            </a:r>
          </a:p>
        </p:txBody>
      </p:sp>
    </p:spTree>
    <p:extLst>
      <p:ext uri="{BB962C8B-B14F-4D97-AF65-F5344CB8AC3E}">
        <p14:creationId xmlns:p14="http://schemas.microsoft.com/office/powerpoint/2010/main" val="379983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 Hardware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7315200" cy="48768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5247" y="28444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RF Energy Harvester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753" y="1066800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Antenna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94015" y="5181600"/>
            <a:ext cx="193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Digital Logic</a:t>
            </a:r>
          </a:p>
          <a:p>
            <a:pPr algn="ctr"/>
            <a:r>
              <a:rPr lang="en-US" sz="2800" dirty="0" smtClean="0"/>
              <a:t>(MSP430)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5181600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Wireless</a:t>
            </a:r>
          </a:p>
          <a:p>
            <a:pPr algn="ctr"/>
            <a:r>
              <a:rPr lang="en-US" sz="2800" dirty="0" smtClean="0"/>
              <a:t>Receiver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191000" y="185362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40 µW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0724" y="2298526"/>
            <a:ext cx="7328624" cy="2640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AllSee Hardware Architecture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7315200" cy="4876800"/>
          </a:xfrm>
          <a:prstGeom prst="rect">
            <a:avLst/>
          </a:prstGeom>
          <a:blipFill dpi="0" rotWithShape="1">
            <a:blip r:embed="rId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5247" y="28444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RF Energy Harvester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753" y="1066800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Antenna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4015" y="5181600"/>
            <a:ext cx="19307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Digital Logic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(MSP430)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5181600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Wireless</a:t>
            </a:r>
          </a:p>
          <a:p>
            <a:pPr algn="ctr"/>
            <a:r>
              <a:rPr lang="en-US" sz="2800" dirty="0" smtClean="0"/>
              <a:t>Receiver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191000" y="185362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9999"/>
                </a:solidFill>
              </a:rPr>
              <a:t>40 µW</a:t>
            </a:r>
            <a:endParaRPr lang="en-US" sz="3200" dirty="0">
              <a:solidFill>
                <a:srgbClr val="FF99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92673" y="4953000"/>
            <a:ext cx="2387252" cy="1524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5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1200" y="3810000"/>
            <a:ext cx="14478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00950" y="3381375"/>
            <a:ext cx="7239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1425" y="1390650"/>
            <a:ext cx="723900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1276" y="5105400"/>
            <a:ext cx="8714124" cy="1464231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Consumes </a:t>
            </a:r>
            <a:r>
              <a:rPr lang="en-US" sz="4000" dirty="0">
                <a:solidFill>
                  <a:schemeClr val="bg1"/>
                </a:solidFill>
              </a:rPr>
              <a:t>&gt;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rgbClr val="92D050"/>
                </a:solidFill>
              </a:rPr>
              <a:t>100 </a:t>
            </a:r>
            <a:r>
              <a:rPr lang="en-US" sz="4000" dirty="0" err="1" smtClean="0">
                <a:solidFill>
                  <a:srgbClr val="92D050"/>
                </a:solidFill>
              </a:rPr>
              <a:t>mW</a:t>
            </a:r>
            <a:r>
              <a:rPr lang="en-US" sz="4000" dirty="0" smtClean="0">
                <a:solidFill>
                  <a:schemeClr val="bg1"/>
                </a:solidFill>
              </a:rPr>
              <a:t> of power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Impractical for </a:t>
            </a:r>
            <a:r>
              <a:rPr lang="en-US" sz="4000" dirty="0" smtClean="0">
                <a:solidFill>
                  <a:srgbClr val="92D050"/>
                </a:solidFill>
              </a:rPr>
              <a:t>always on</a:t>
            </a:r>
            <a:r>
              <a:rPr lang="en-US" sz="4000" dirty="0" smtClean="0">
                <a:solidFill>
                  <a:schemeClr val="bg1"/>
                </a:solidFill>
              </a:rPr>
              <a:t> gestures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6240" y="990600"/>
            <a:ext cx="8140790" cy="4114800"/>
            <a:chOff x="396240" y="990600"/>
            <a:chExt cx="8140790" cy="4114800"/>
          </a:xfrm>
        </p:grpSpPr>
        <p:pic>
          <p:nvPicPr>
            <p:cNvPr id="4" name="Picture 2" descr="http://m.eet.com/media/1068621/rouphaelfigure7-8_big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85"/>
            <a:stretch/>
          </p:blipFill>
          <p:spPr bwMode="auto">
            <a:xfrm>
              <a:off x="396240" y="990600"/>
              <a:ext cx="8140790" cy="403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90600" y="3952874"/>
              <a:ext cx="457200" cy="11525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Challenge: Radios Drain Batteries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9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7620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do we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ccess </a:t>
            </a:r>
            <a:r>
              <a:rPr lang="en-US" dirty="0" smtClean="0">
                <a:solidFill>
                  <a:srgbClr val="92D050"/>
                </a:solidFill>
              </a:rPr>
              <a:t>wireless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signals</a:t>
            </a:r>
            <a:r>
              <a:rPr lang="en-US" dirty="0" smtClean="0">
                <a:solidFill>
                  <a:schemeClr val="bg1"/>
                </a:solidFill>
              </a:rPr>
              <a:t> without </a:t>
            </a:r>
            <a:r>
              <a:rPr lang="en-US" dirty="0" smtClean="0">
                <a:solidFill>
                  <a:srgbClr val="92D050"/>
                </a:solidFill>
              </a:rPr>
              <a:t>traditional radios?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14807</TotalTime>
  <Words>342</Words>
  <Application>Microsoft Office PowerPoint</Application>
  <PresentationFormat>On-screen Show (4:3)</PresentationFormat>
  <Paragraphs>126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Office Theme</vt:lpstr>
      <vt:lpstr>4_Office Theme</vt:lpstr>
      <vt:lpstr>2_Office Theme</vt:lpstr>
      <vt:lpstr>3_Office Theme</vt:lpstr>
      <vt:lpstr>8_Office Theme</vt:lpstr>
      <vt:lpstr>Ultra-Low Power Gesture Recognition System</vt:lpstr>
      <vt:lpstr>Beyond Mouse and Keyboard</vt:lpstr>
      <vt:lpstr>New Forms of Interaction</vt:lpstr>
      <vt:lpstr>PowerPoint Presentation</vt:lpstr>
      <vt:lpstr>AllSee</vt:lpstr>
      <vt:lpstr>AllSee Hardware Architecture</vt:lpstr>
      <vt:lpstr>AllSee Hardware Architecture</vt:lpstr>
      <vt:lpstr>Challenge: Radios Drain Batteries</vt:lpstr>
      <vt:lpstr>How do we access wireless signals without traditional radios?</vt:lpstr>
      <vt:lpstr>Solution: Ambient Backscatter Receiver</vt:lpstr>
      <vt:lpstr>AllSee Hardware Architecture</vt:lpstr>
      <vt:lpstr>AllSee Hardware Architecture</vt:lpstr>
      <vt:lpstr>PowerPoint Presentation</vt:lpstr>
      <vt:lpstr>Solution: Amplitude Library of Gestures</vt:lpstr>
      <vt:lpstr>Generalizing to Multiple Gestures</vt:lpstr>
      <vt:lpstr>AllSee Hardware Architecture</vt:lpstr>
      <vt:lpstr>Solution: Optimize AllSee’s Workflow</vt:lpstr>
      <vt:lpstr>PowerPoint Presentation</vt:lpstr>
      <vt:lpstr>Classification Accuracy</vt:lpstr>
      <vt:lpstr>False Positives</vt:lpstr>
      <vt:lpstr>Through the Pocket</vt:lpstr>
      <vt:lpstr>Conclusion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Bryce Kellogg</cp:lastModifiedBy>
  <cp:revision>249</cp:revision>
  <dcterms:created xsi:type="dcterms:W3CDTF">2014-03-13T21:00:58Z</dcterms:created>
  <dcterms:modified xsi:type="dcterms:W3CDTF">2014-09-02T19:42:32Z</dcterms:modified>
</cp:coreProperties>
</file>